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81" r:id="rId14"/>
    <p:sldId id="267" r:id="rId15"/>
    <p:sldId id="273" r:id="rId16"/>
    <p:sldId id="274" r:id="rId17"/>
    <p:sldId id="280" r:id="rId18"/>
    <p:sldId id="277" r:id="rId19"/>
    <p:sldId id="278"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990"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800" b="1" dirty="0" err="1">
              <a:solidFill>
                <a:srgbClr val="FF7C80"/>
              </a:solidFill>
            </a:rPr>
            <a:t>Vison</a:t>
          </a:r>
          <a:endParaRPr lang="en-GB" sz="2800" b="1"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800" b="1" dirty="0">
              <a:solidFill>
                <a:srgbClr val="FF7C80"/>
              </a:solidFill>
            </a:rPr>
            <a:t>Personas</a:t>
          </a:r>
          <a:endParaRPr lang="en-GB" sz="2800" b="1"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400" b="1" dirty="0" err="1">
              <a:solidFill>
                <a:srgbClr val="FF7C80"/>
              </a:solidFill>
            </a:rPr>
            <a:t>Functional</a:t>
          </a:r>
          <a:r>
            <a:rPr lang="de-DE" sz="2400" b="1" dirty="0">
              <a:solidFill>
                <a:srgbClr val="FF7C80"/>
              </a:solidFill>
            </a:rPr>
            <a:t> </a:t>
          </a:r>
          <a:r>
            <a:rPr lang="de-DE" sz="2400" b="1" dirty="0" err="1">
              <a:solidFill>
                <a:srgbClr val="FF7C80"/>
              </a:solidFill>
            </a:rPr>
            <a:t>Requirements</a:t>
          </a:r>
          <a:endParaRPr lang="en-GB" sz="2400" b="1"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b="1" dirty="0">
              <a:solidFill>
                <a:srgbClr val="FF7C80"/>
              </a:solidFill>
            </a:rPr>
            <a:t>Non-</a:t>
          </a:r>
          <a:r>
            <a:rPr lang="de-DE" sz="2000" b="1" dirty="0" err="1">
              <a:solidFill>
                <a:srgbClr val="FF7C80"/>
              </a:solidFill>
            </a:rPr>
            <a:t>Functional</a:t>
          </a:r>
          <a:endParaRPr lang="de-DE" sz="2000" b="1" dirty="0">
            <a:solidFill>
              <a:srgbClr val="FF7C80"/>
            </a:solidFill>
          </a:endParaRPr>
        </a:p>
        <a:p>
          <a:r>
            <a:rPr lang="de-DE" sz="2000" b="1" dirty="0" err="1">
              <a:solidFill>
                <a:srgbClr val="FF7C80"/>
              </a:solidFill>
            </a:rPr>
            <a:t>Requirements</a:t>
          </a:r>
          <a:endParaRPr lang="en-GB" sz="2000" b="1"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800" b="1" dirty="0">
              <a:solidFill>
                <a:srgbClr val="FF7C80"/>
              </a:solidFill>
            </a:rPr>
            <a:t>Mock-</a:t>
          </a:r>
          <a:r>
            <a:rPr lang="de-DE" sz="2800" b="1" dirty="0" err="1">
              <a:solidFill>
                <a:srgbClr val="FF7C80"/>
              </a:solidFill>
            </a:rPr>
            <a:t>Ups</a:t>
          </a:r>
          <a:endParaRPr lang="en-GB" sz="2800" b="1"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err="1">
              <a:solidFill>
                <a:srgbClr val="FF7C80"/>
              </a:solidFill>
            </a:rPr>
            <a:t>Vison</a:t>
          </a:r>
          <a:endParaRPr lang="en-GB" sz="2800" b="1"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7C80"/>
              </a:solidFill>
            </a:rPr>
            <a:t>Personas</a:t>
          </a:r>
          <a:endParaRPr lang="en-GB" sz="2800" b="1"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de-DE" sz="2400" b="1" kern="1200" dirty="0" err="1">
              <a:solidFill>
                <a:srgbClr val="FF7C80"/>
              </a:solidFill>
            </a:rPr>
            <a:t>Functional</a:t>
          </a:r>
          <a:r>
            <a:rPr lang="de-DE" sz="2400" b="1" kern="1200" dirty="0">
              <a:solidFill>
                <a:srgbClr val="FF7C80"/>
              </a:solidFill>
            </a:rPr>
            <a:t> </a:t>
          </a:r>
          <a:r>
            <a:rPr lang="de-DE" sz="2400" b="1" kern="1200" dirty="0" err="1">
              <a:solidFill>
                <a:srgbClr val="FF7C80"/>
              </a:solidFill>
            </a:rPr>
            <a:t>Requirements</a:t>
          </a:r>
          <a:endParaRPr lang="en-GB" sz="2400" b="1"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b="1" kern="1200" dirty="0">
              <a:solidFill>
                <a:srgbClr val="FF7C80"/>
              </a:solidFill>
            </a:rPr>
            <a:t>Non-</a:t>
          </a:r>
          <a:r>
            <a:rPr lang="de-DE" sz="2000" b="1" kern="1200" dirty="0" err="1">
              <a:solidFill>
                <a:srgbClr val="FF7C80"/>
              </a:solidFill>
            </a:rPr>
            <a:t>Functional</a:t>
          </a:r>
          <a:endParaRPr lang="de-DE" sz="2000" b="1" kern="1200" dirty="0">
            <a:solidFill>
              <a:srgbClr val="FF7C80"/>
            </a:solidFill>
          </a:endParaRPr>
        </a:p>
        <a:p>
          <a:pPr lvl="0" algn="ctr" defTabSz="889000">
            <a:lnSpc>
              <a:spcPct val="90000"/>
            </a:lnSpc>
            <a:spcBef>
              <a:spcPct val="0"/>
            </a:spcBef>
            <a:spcAft>
              <a:spcPct val="35000"/>
            </a:spcAft>
          </a:pPr>
          <a:r>
            <a:rPr lang="de-DE" sz="2000" b="1" kern="1200" dirty="0" err="1">
              <a:solidFill>
                <a:srgbClr val="FF7C80"/>
              </a:solidFill>
            </a:rPr>
            <a:t>Requirements</a:t>
          </a:r>
          <a:endParaRPr lang="en-GB" sz="2000" b="1"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lvl="0" algn="ctr" defTabSz="755650">
            <a:lnSpc>
              <a:spcPct val="90000"/>
            </a:lnSpc>
            <a:spcBef>
              <a:spcPct val="0"/>
            </a:spcBef>
            <a:spcAft>
              <a:spcPct val="35000"/>
            </a:spcAft>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7C80"/>
              </a:solidFill>
            </a:rPr>
            <a:t>Mock-</a:t>
          </a:r>
          <a:r>
            <a:rPr lang="de-DE" sz="2800" b="1" kern="1200" dirty="0" err="1">
              <a:solidFill>
                <a:srgbClr val="FF7C80"/>
              </a:solidFill>
            </a:rPr>
            <a:t>Ups</a:t>
          </a:r>
          <a:endParaRPr lang="en-GB" sz="2800" b="1"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510FDFB7-EDCB-4CC6-B4EA-A575F325317C}"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A58AD564-5EFE-4148-8789-55CD8034B04E}"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08F02FFF-3733-42E3-860E-A496F868F750}"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CFDD7C53-D79F-4FC7-BD3C-27F1AB783884}"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1B13DCCE-030D-455D-9036-FDB605B6F1B4}"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C134FB0-5250-4E62-BC0C-82BBF89EC181}"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E352995A-BB47-435C-9D09-4F4247D2D183}"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C38C6B14-9F20-46D0-BD18-5F60C968F816}"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5E80022A-AF65-4BB3-A487-6EF7777D6AB3}"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A1F3EC8C-071F-4D52-8C86-547C05F922E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951C439-0C73-4A2C-B31C-D3C5F2CAE54B}"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EA33-9FCF-4BC7-9A79-DD4CF130AE4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r>
              <a:rPr lang="en-US" sz="3600" dirty="0">
                <a:solidFill>
                  <a:srgbClr val="000000"/>
                </a:solidFill>
                <a:latin typeface="+mj-lt"/>
                <a:ea typeface="+mj-ea"/>
                <a:cs typeface="+mj-cs"/>
              </a:rPr>
              <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r>
              <a:rPr lang="en-US" sz="1100" dirty="0">
                <a:solidFill>
                  <a:srgbClr val="000000"/>
                </a:solidFill>
                <a:latin typeface="+mj-lt"/>
                <a:ea typeface="+mj-ea"/>
                <a:cs typeface="+mj-cs"/>
              </a:rPr>
              <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88457802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3742676061"/>
              </p:ext>
            </p:extLst>
          </p:nvPr>
        </p:nvGraphicFramePr>
        <p:xfrm>
          <a:off x="1492390" y="0"/>
          <a:ext cx="9207218" cy="6367045"/>
        </p:xfrm>
        <a:graphic>
          <a:graphicData uri="http://schemas.openxmlformats.org/drawingml/2006/table">
            <a:tbl>
              <a:tblPr firstRow="1" firstCol="1" bandRow="1">
                <a:tableStyleId>{5C22544A-7EE6-4342-B048-85BDC9FD1C3A}</a:tableStyleId>
              </a:tblPr>
              <a:tblGrid>
                <a:gridCol w="2838577">
                  <a:extLst>
                    <a:ext uri="{9D8B030D-6E8A-4147-A177-3AD203B41FA5}">
                      <a16:colId xmlns:a16="http://schemas.microsoft.com/office/drawing/2014/main" val="3604713117"/>
                    </a:ext>
                  </a:extLst>
                </a:gridCol>
                <a:gridCol w="6368641">
                  <a:extLst>
                    <a:ext uri="{9D8B030D-6E8A-4147-A177-3AD203B41FA5}">
                      <a16:colId xmlns:a16="http://schemas.microsoft.com/office/drawing/2014/main" val="1929737791"/>
                    </a:ext>
                  </a:extLst>
                </a:gridCol>
              </a:tblGrid>
              <a:tr h="1058760">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54731">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303960">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32502">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29381">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56117">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39299">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74514">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17781">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49104797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GB" smtClean="0"/>
              <a:t>Mobile Computing - Neighbour in Need - Fanni Marosi, Ebru Özcelik - SS 2020</a:t>
            </a:r>
            <a:endParaRPr lang="en-GB"/>
          </a:p>
        </p:txBody>
      </p:sp>
      <p:sp>
        <p:nvSpPr>
          <p:cNvPr id="5" name="Foliennummernplatzhalter 4"/>
          <p:cNvSpPr>
            <a:spLocks noGrp="1"/>
          </p:cNvSpPr>
          <p:nvPr>
            <p:ph type="sldNum" sz="quarter" idx="12"/>
          </p:nvPr>
        </p:nvSpPr>
        <p:spPr/>
        <p:txBody>
          <a:bodyPr/>
          <a:lstStyle/>
          <a:p>
            <a:fld id="{ED4CA06D-01CE-4A95-950B-F226FA366449}" type="slidenum">
              <a:rPr lang="en-GB" smtClean="0"/>
              <a:t>13</a:t>
            </a:fld>
            <a:endParaRPr lang="en-GB"/>
          </a:p>
        </p:txBody>
      </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77542" y="114997"/>
            <a:ext cx="607500" cy="1080000"/>
          </a:xfrm>
          <a:prstGeom prst="rect">
            <a:avLst/>
          </a:prstGeom>
        </p:spPr>
      </p:pic>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16750" y="1332740"/>
            <a:ext cx="607500" cy="1080000"/>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16750" y="2751815"/>
            <a:ext cx="607500" cy="1080000"/>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9491" y="1332740"/>
            <a:ext cx="607500" cy="1080000"/>
          </a:xfrm>
          <a:prstGeom prst="rect">
            <a:avLst/>
          </a:prstGeom>
        </p:spPr>
      </p:pic>
      <p:pic>
        <p:nvPicPr>
          <p:cNvPr id="10" name="Grafik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86827" y="2758947"/>
            <a:ext cx="607500" cy="1080000"/>
          </a:xfrm>
          <a:prstGeom prst="rect">
            <a:avLst/>
          </a:prstGeom>
        </p:spPr>
      </p:pic>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47985" y="2770143"/>
            <a:ext cx="607500" cy="1080000"/>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47985" y="4125300"/>
            <a:ext cx="607500" cy="1080000"/>
          </a:xfrm>
          <a:prstGeom prst="rect">
            <a:avLst/>
          </a:prstGeom>
        </p:spPr>
      </p:pic>
      <p:pic>
        <p:nvPicPr>
          <p:cNvPr id="13" name="Grafik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69491" y="2751815"/>
            <a:ext cx="607500" cy="1080000"/>
          </a:xfrm>
          <a:prstGeom prst="rect">
            <a:avLst/>
          </a:prstGeom>
        </p:spPr>
      </p:pic>
      <p:pic>
        <p:nvPicPr>
          <p:cNvPr id="14" name="Grafik 1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87110" y="2740976"/>
            <a:ext cx="607500" cy="1080000"/>
          </a:xfrm>
          <a:prstGeom prst="rect">
            <a:avLst/>
          </a:prstGeom>
        </p:spPr>
      </p:pic>
      <p:pic>
        <p:nvPicPr>
          <p:cNvPr id="15" name="Grafik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050050" y="2740976"/>
            <a:ext cx="607500" cy="1080000"/>
          </a:xfrm>
          <a:prstGeom prst="rect">
            <a:avLst/>
          </a:prstGeom>
        </p:spPr>
      </p:pic>
      <p:pic>
        <p:nvPicPr>
          <p:cNvPr id="16" name="Grafik 1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47985" y="5480457"/>
            <a:ext cx="607500" cy="1080000"/>
          </a:xfrm>
          <a:prstGeom prst="rect">
            <a:avLst/>
          </a:prstGeom>
        </p:spPr>
      </p:pic>
      <p:pic>
        <p:nvPicPr>
          <p:cNvPr id="17" name="Grafik 1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86827" y="4114104"/>
            <a:ext cx="607500" cy="1080000"/>
          </a:xfrm>
          <a:prstGeom prst="rect">
            <a:avLst/>
          </a:prstGeom>
        </p:spPr>
      </p:pic>
      <p:cxnSp>
        <p:nvCxnSpPr>
          <p:cNvPr id="19" name="Gerade Verbindung mit Pfeil 18"/>
          <p:cNvCxnSpPr>
            <a:stCxn id="6" idx="2"/>
            <a:endCxn id="7" idx="0"/>
          </p:cNvCxnSpPr>
          <p:nvPr/>
        </p:nvCxnSpPr>
        <p:spPr>
          <a:xfrm flipH="1">
            <a:off x="3220500" y="1194997"/>
            <a:ext cx="2860792"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6" idx="2"/>
            <a:endCxn id="9" idx="0"/>
          </p:cNvCxnSpPr>
          <p:nvPr/>
        </p:nvCxnSpPr>
        <p:spPr>
          <a:xfrm>
            <a:off x="6081292" y="1194997"/>
            <a:ext cx="2691949"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9" idx="2"/>
            <a:endCxn id="10" idx="0"/>
          </p:cNvCxnSpPr>
          <p:nvPr/>
        </p:nvCxnSpPr>
        <p:spPr>
          <a:xfrm flipH="1">
            <a:off x="6090577" y="2412740"/>
            <a:ext cx="2682664" cy="34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a:endCxn id="11" idx="0"/>
          </p:cNvCxnSpPr>
          <p:nvPr/>
        </p:nvCxnSpPr>
        <p:spPr>
          <a:xfrm flipH="1">
            <a:off x="7451735" y="2412740"/>
            <a:ext cx="1321506" cy="35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1" idx="2"/>
            <a:endCxn id="12" idx="0"/>
          </p:cNvCxnSpPr>
          <p:nvPr/>
        </p:nvCxnSpPr>
        <p:spPr>
          <a:xfrm>
            <a:off x="7451735" y="3850143"/>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2" idx="2"/>
            <a:endCxn id="16" idx="0"/>
          </p:cNvCxnSpPr>
          <p:nvPr/>
        </p:nvCxnSpPr>
        <p:spPr>
          <a:xfrm>
            <a:off x="7451735" y="5205300"/>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0" idx="2"/>
            <a:endCxn id="17" idx="0"/>
          </p:cNvCxnSpPr>
          <p:nvPr/>
        </p:nvCxnSpPr>
        <p:spPr>
          <a:xfrm>
            <a:off x="6090577" y="3838947"/>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2"/>
            <a:endCxn id="8" idx="0"/>
          </p:cNvCxnSpPr>
          <p:nvPr/>
        </p:nvCxnSpPr>
        <p:spPr>
          <a:xfrm>
            <a:off x="3220500"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9" idx="2"/>
            <a:endCxn id="13" idx="0"/>
          </p:cNvCxnSpPr>
          <p:nvPr/>
        </p:nvCxnSpPr>
        <p:spPr>
          <a:xfrm>
            <a:off x="8773241"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2"/>
            <a:endCxn id="14" idx="0"/>
          </p:cNvCxnSpPr>
          <p:nvPr/>
        </p:nvCxnSpPr>
        <p:spPr>
          <a:xfrm>
            <a:off x="8773241" y="2412740"/>
            <a:ext cx="131761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2"/>
            <a:endCxn id="15" idx="0"/>
          </p:cNvCxnSpPr>
          <p:nvPr/>
        </p:nvCxnSpPr>
        <p:spPr>
          <a:xfrm>
            <a:off x="8773241" y="2412740"/>
            <a:ext cx="258055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13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Tree>
    <p:extLst>
      <p:ext uri="{BB962C8B-B14F-4D97-AF65-F5344CB8AC3E}">
        <p14:creationId xmlns:p14="http://schemas.microsoft.com/office/powerpoint/2010/main" val="21632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Tree>
    <p:extLst>
      <p:ext uri="{BB962C8B-B14F-4D97-AF65-F5344CB8AC3E}">
        <p14:creationId xmlns:p14="http://schemas.microsoft.com/office/powerpoint/2010/main" val="343346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17</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Tree>
    <p:extLst>
      <p:ext uri="{BB962C8B-B14F-4D97-AF65-F5344CB8AC3E}">
        <p14:creationId xmlns:p14="http://schemas.microsoft.com/office/powerpoint/2010/main" val="3908446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Tree>
    <p:extLst>
      <p:ext uri="{BB962C8B-B14F-4D97-AF65-F5344CB8AC3E}">
        <p14:creationId xmlns:p14="http://schemas.microsoft.com/office/powerpoint/2010/main" val="107705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Tree>
    <p:extLst>
      <p:ext uri="{BB962C8B-B14F-4D97-AF65-F5344CB8AC3E}">
        <p14:creationId xmlns:p14="http://schemas.microsoft.com/office/powerpoint/2010/main" val="54922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20</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Tree>
    <p:extLst>
      <p:ext uri="{BB962C8B-B14F-4D97-AF65-F5344CB8AC3E}">
        <p14:creationId xmlns:p14="http://schemas.microsoft.com/office/powerpoint/2010/main" val="240993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127777422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5350421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5</a:t>
            </a:fld>
            <a:endParaRPr lang="en-GB"/>
          </a:p>
        </p:txBody>
      </p:sp>
      <p:pic>
        <p:nvPicPr>
          <p:cNvPr id="11" name="Grafik 10" descr="Ein Bild, das Screenshot enthält.&#10;&#10;Automatisch generierte Beschreibung">
            <a:extLst>
              <a:ext uri="{FF2B5EF4-FFF2-40B4-BE49-F238E27FC236}">
                <a16:creationId xmlns:a16="http://schemas.microsoft.com/office/drawing/2014/main" id="{003FF9BF-88CE-4779-8C74-06B76C6D605F}"/>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6</a:t>
            </a:fld>
            <a:endParaRPr lang="en-GB"/>
          </a:p>
        </p:txBody>
      </p:sp>
      <p:pic>
        <p:nvPicPr>
          <p:cNvPr id="3" name="Grafik 2" descr="Ein Bild, das Text enthält.&#10;&#10;Automatisch generierte Beschreibung">
            <a:extLst>
              <a:ext uri="{FF2B5EF4-FFF2-40B4-BE49-F238E27FC236}">
                <a16:creationId xmlns:a16="http://schemas.microsoft.com/office/drawing/2014/main" id="{D34BF9C2-A95E-4E4B-8F98-5B2F9E2D54D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7</a:t>
            </a:fld>
            <a:endParaRPr lang="en-GB"/>
          </a:p>
        </p:txBody>
      </p:sp>
      <p:pic>
        <p:nvPicPr>
          <p:cNvPr id="6" name="Grafik 5" descr="Ein Bild, das Text enthält.&#10;&#10;Automatisch generierte Beschreibung">
            <a:extLst>
              <a:ext uri="{FF2B5EF4-FFF2-40B4-BE49-F238E27FC236}">
                <a16:creationId xmlns:a16="http://schemas.microsoft.com/office/drawing/2014/main" id="{3BBECDF7-E383-42AA-82BE-ED938C015A45}"/>
              </a:ext>
            </a:extLst>
          </p:cNvPr>
          <p:cNvPicPr>
            <a:picLocks noChangeAspect="1"/>
          </p:cNvPicPr>
          <p:nvPr/>
        </p:nvPicPr>
        <p:blipFill rotWithShape="1">
          <a:blip r:embed="rId2">
            <a:extLst>
              <a:ext uri="{28A0092B-C50C-407E-A947-70E740481C1C}">
                <a14:useLocalDpi xmlns:a14="http://schemas.microsoft.com/office/drawing/2010/main" val="0"/>
              </a:ext>
            </a:extLst>
          </a:blip>
          <a:srcRect t="3981" b="3425"/>
          <a:stretch/>
        </p:blipFill>
        <p:spPr>
          <a:xfrm>
            <a:off x="1248250" y="0"/>
            <a:ext cx="9695498" cy="6350000"/>
          </a:xfrm>
          <a:prstGeom prst="rect">
            <a:avLst/>
          </a:prstGeom>
        </p:spPr>
      </p:pic>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4616030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3643514818"/>
              </p:ext>
            </p:extLst>
          </p:nvPr>
        </p:nvGraphicFramePr>
        <p:xfrm>
          <a:off x="1009593" y="0"/>
          <a:ext cx="8115412" cy="6356350"/>
        </p:xfrm>
        <a:graphic>
          <a:graphicData uri="http://schemas.openxmlformats.org/drawingml/2006/table">
            <a:tbl>
              <a:tblPr firstRow="1" bandRow="1">
                <a:tableStyleId>{5C22544A-7EE6-4342-B048-85BDC9FD1C3A}</a:tableStyleId>
              </a:tblPr>
              <a:tblGrid>
                <a:gridCol w="4889153">
                  <a:extLst>
                    <a:ext uri="{9D8B030D-6E8A-4147-A177-3AD203B41FA5}">
                      <a16:colId xmlns:a16="http://schemas.microsoft.com/office/drawing/2014/main" val="4208538369"/>
                    </a:ext>
                  </a:extLst>
                </a:gridCol>
                <a:gridCol w="3226259">
                  <a:extLst>
                    <a:ext uri="{9D8B030D-6E8A-4147-A177-3AD203B41FA5}">
                      <a16:colId xmlns:a16="http://schemas.microsoft.com/office/drawing/2014/main" val="3797897160"/>
                    </a:ext>
                  </a:extLst>
                </a:gridCol>
              </a:tblGrid>
              <a:tr h="526174">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85848">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640</Words>
  <Application>Microsoft Office PowerPoint</Application>
  <PresentationFormat>Breitbild</PresentationFormat>
  <Paragraphs>134</Paragraphs>
  <Slides>20</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20</vt:i4>
      </vt:variant>
    </vt:vector>
  </HeadingPairs>
  <TitlesOfParts>
    <vt:vector size="26" baseType="lpstr">
      <vt:lpstr>Arial</vt:lpstr>
      <vt:lpstr>Calibri</vt:lpstr>
      <vt:lpstr>Calibri Light</vt:lpstr>
      <vt:lpstr>Symbol</vt:lpstr>
      <vt:lpstr>Wingdings</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Fanni Marosi</cp:lastModifiedBy>
  <cp:revision>11</cp:revision>
  <dcterms:created xsi:type="dcterms:W3CDTF">2020-05-26T07:05:16Z</dcterms:created>
  <dcterms:modified xsi:type="dcterms:W3CDTF">2020-05-26T14:11:36Z</dcterms:modified>
</cp:coreProperties>
</file>